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</p:sldMasterIdLst>
  <p:notesMasterIdLst>
    <p:notesMasterId r:id="rId31"/>
  </p:notes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83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>
        <p:scale>
          <a:sx n="150" d="100"/>
          <a:sy n="150" d="100"/>
        </p:scale>
        <p:origin x="552" y="4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6C6780-1767-458B-85CD-0FF20A068A8A}" type="datetimeFigureOut">
              <a:rPr lang="de-DE" smtClean="0"/>
              <a:t>02.07.2024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419E61-639C-42C2-AEB8-E3FA1EC9144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9456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haben auf der Rückseite des Rahmens eine Plexiglasscheibe mit Schrauben befestigt und auf die Hinterseite des Glases eine halbdurchsichtige </a:t>
            </a:r>
            <a:r>
              <a:rPr lang="de-DE" dirty="0" err="1"/>
              <a:t>Spiegelglasfolie</a:t>
            </a:r>
            <a:r>
              <a:rPr lang="de-DE" dirty="0"/>
              <a:t> befestigt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1665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Technologie und Werkzeuge</a:t>
            </a:r>
            <a:endParaRPr lang="de-DE" dirty="0"/>
          </a:p>
          <a:p>
            <a:r>
              <a:rPr lang="de-DE" dirty="0"/>
              <a:t>Für die Entwicklung dieses Projekts habe ich verschiedene moderne Webtechnologien und Entwicklungswerkzeuge verwendet: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JavaScript</a:t>
            </a:r>
            <a:r>
              <a:rPr lang="de-DE" dirty="0"/>
              <a:t>: Hauptsächlich genutzt für die logische Programmierung und Interaktivität des Smart </a:t>
            </a:r>
            <a:r>
              <a:rPr lang="de-DE" dirty="0" err="1"/>
              <a:t>Mirrors</a:t>
            </a:r>
            <a:r>
              <a:rPr lang="de-DE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HTML</a:t>
            </a:r>
            <a:r>
              <a:rPr lang="de-DE" dirty="0"/>
              <a:t>: Dient als Grundgerüst für die Struktur der Benutzeroberfläche.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CSS</a:t>
            </a:r>
            <a:r>
              <a:rPr lang="de-DE" dirty="0"/>
              <a:t>: Verwendet zur Gestaltung und zum Layout der verschiedenen Komponenten und Widgets.</a:t>
            </a:r>
          </a:p>
          <a:p>
            <a:r>
              <a:rPr lang="de-DE" b="1" dirty="0"/>
              <a:t>Entwicklungsumgebung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Visual Studio Code</a:t>
            </a:r>
            <a:r>
              <a:rPr lang="de-DE" dirty="0"/>
              <a:t>: Als Entwicklungsumgebung habe ich Visual Studio Code gewählt, da es leistungsstark, flexibel und durch zahlreiche Erweiterungen sehr anpassbar ist.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0293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8401" y="4145282"/>
            <a:ext cx="4687338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8" y="6057150"/>
            <a:ext cx="5500158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584201"/>
            <a:ext cx="8737600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2616200"/>
            <a:ext cx="8737600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C33B2E05-0D11-42BC-8271-EB7C8A66DC1A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93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F194674F-D65D-4915-BA09-6E355F7424A3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03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584200"/>
            <a:ext cx="2743200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84200"/>
            <a:ext cx="7416800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4B000729-B74C-4588-BF96-338B7D4252E2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9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8401" y="4145282"/>
            <a:ext cx="4687338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8" y="6057150"/>
            <a:ext cx="5500158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584201"/>
            <a:ext cx="8737600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2616200"/>
            <a:ext cx="8737600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C33B2E05-0D11-42BC-8271-EB7C8A66DC1A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9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3CB9E113-3AC0-4042-8C77-BB4D3A12A3F0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8401" y="4145282"/>
            <a:ext cx="4687338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601" y="2209802"/>
            <a:ext cx="8940800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600" y="4951267"/>
            <a:ext cx="7071361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208933B6-84A5-44AF-AE8C-9C443363BF02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29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1" y="1706880"/>
            <a:ext cx="5080000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1" y="1706880"/>
            <a:ext cx="5080000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8388490B-06C8-4E40-A765-EC0916748263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1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701800"/>
            <a:ext cx="5084064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1" y="2717800"/>
            <a:ext cx="5080000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8336" y="1701800"/>
            <a:ext cx="5084064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2401" y="2717800"/>
            <a:ext cx="5080000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353A933F-ADA4-4DBD-A5C8-929E50661281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79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80E628C0-3082-427C-A880-3E7C97C0CF7B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94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B464D24B-500D-4858-BD2C-58E5C5068BD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23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701800"/>
            <a:ext cx="4064000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4241800"/>
            <a:ext cx="4064000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0" y="584200"/>
            <a:ext cx="6096001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CBB568EF-3E7C-48AC-88B1-C9A78D9F28F6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11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3CB9E113-3AC0-4042-8C77-BB4D3A12A3F0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25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701800"/>
            <a:ext cx="4064000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4241800"/>
            <a:ext cx="4064000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6400" y="584200"/>
            <a:ext cx="6096001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577AB779-446E-4C85-94A2-0AA259C3005C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11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F194674F-D65D-4915-BA09-6E355F7424A3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79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584200"/>
            <a:ext cx="2743200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84200"/>
            <a:ext cx="7416800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4B000729-B74C-4588-BF96-338B7D4252E2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66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8401" y="4145282"/>
            <a:ext cx="4687338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8" y="6057150"/>
            <a:ext cx="5500158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584201"/>
            <a:ext cx="8737600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2616200"/>
            <a:ext cx="8737600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C33B2E05-0D11-42BC-8271-EB7C8A66DC1A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04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3CB9E113-3AC0-4042-8C77-BB4D3A12A3F0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09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8401" y="4145282"/>
            <a:ext cx="4687338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601" y="2209802"/>
            <a:ext cx="8940800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600" y="4951267"/>
            <a:ext cx="7071361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208933B6-84A5-44AF-AE8C-9C443363BF02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74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1" y="1706880"/>
            <a:ext cx="5080000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1" y="1706880"/>
            <a:ext cx="5080000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8388490B-06C8-4E40-A765-EC0916748263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8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701800"/>
            <a:ext cx="5084064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1" y="2717800"/>
            <a:ext cx="5080000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8336" y="1701800"/>
            <a:ext cx="5084064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2401" y="2717800"/>
            <a:ext cx="5080000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353A933F-ADA4-4DBD-A5C8-929E50661281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67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80E628C0-3082-427C-A880-3E7C97C0CF7B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08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B464D24B-500D-4858-BD2C-58E5C5068BD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87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8401" y="4145282"/>
            <a:ext cx="4687338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601" y="2209802"/>
            <a:ext cx="8940800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600" y="4951267"/>
            <a:ext cx="7071361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208933B6-84A5-44AF-AE8C-9C443363BF02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02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701800"/>
            <a:ext cx="4064000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4241800"/>
            <a:ext cx="4064000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0" y="584200"/>
            <a:ext cx="6096001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CBB568EF-3E7C-48AC-88B1-C9A78D9F28F6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01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701800"/>
            <a:ext cx="4064000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4241800"/>
            <a:ext cx="4064000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6400" y="584200"/>
            <a:ext cx="6096001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577AB779-446E-4C85-94A2-0AA259C3005C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89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F194674F-D65D-4915-BA09-6E355F7424A3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50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584200"/>
            <a:ext cx="2743200" cy="558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84200"/>
            <a:ext cx="7416800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4B000729-B74C-4588-BF96-338B7D4252E2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05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8401" y="4145282"/>
            <a:ext cx="4687338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8" y="6057150"/>
            <a:ext cx="5500158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584201"/>
            <a:ext cx="8737600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2616200"/>
            <a:ext cx="8737600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C33B2E05-0D11-42BC-8271-EB7C8A66DC1A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78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3CB9E113-3AC0-4042-8C77-BB4D3A12A3F0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11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8401" y="4145282"/>
            <a:ext cx="4687338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601" y="2209802"/>
            <a:ext cx="8940800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600" y="4951267"/>
            <a:ext cx="7071361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208933B6-84A5-44AF-AE8C-9C443363BF02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64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1" y="1706880"/>
            <a:ext cx="5080000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1" y="1706880"/>
            <a:ext cx="5080000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8388490B-06C8-4E40-A765-EC0916748263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25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701800"/>
            <a:ext cx="5084064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1" y="2717800"/>
            <a:ext cx="5080000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8336" y="1701800"/>
            <a:ext cx="5084064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2401" y="2717800"/>
            <a:ext cx="5080000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353A933F-ADA4-4DBD-A5C8-929E50661281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14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80E628C0-3082-427C-A880-3E7C97C0CF7B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63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1" y="1706880"/>
            <a:ext cx="5080000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1" y="1706880"/>
            <a:ext cx="5080000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8388490B-06C8-4E40-A765-EC0916748263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48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B464D24B-500D-4858-BD2C-58E5C5068BD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84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701800"/>
            <a:ext cx="4064000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4241800"/>
            <a:ext cx="4064000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0" y="584200"/>
            <a:ext cx="6096001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CBB568EF-3E7C-48AC-88B1-C9A78D9F28F6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10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701800"/>
            <a:ext cx="4064000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4241800"/>
            <a:ext cx="4064000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6400" y="584200"/>
            <a:ext cx="6096001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577AB779-446E-4C85-94A2-0AA259C3005C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68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F194674F-D65D-4915-BA09-6E355F7424A3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56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584200"/>
            <a:ext cx="2743200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84200"/>
            <a:ext cx="7416800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4B000729-B74C-4588-BF96-338B7D4252E2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15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701800"/>
            <a:ext cx="5084064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1" y="2717800"/>
            <a:ext cx="5080000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8336" y="1701800"/>
            <a:ext cx="5084064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2401" y="2717800"/>
            <a:ext cx="5080000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353A933F-ADA4-4DBD-A5C8-929E50661281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79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80E628C0-3082-427C-A880-3E7C97C0CF7B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16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B464D24B-500D-4858-BD2C-58E5C5068BD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96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701800"/>
            <a:ext cx="4064000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4241800"/>
            <a:ext cx="4064000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0" y="584200"/>
            <a:ext cx="6096001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CBB568EF-3E7C-48AC-88B1-C9A78D9F28F6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65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701800"/>
            <a:ext cx="4064000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4241800"/>
            <a:ext cx="4064000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6400" y="584200"/>
            <a:ext cx="6096001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577AB779-446E-4C85-94A2-0AA259C3005C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89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4" y="-3174"/>
            <a:ext cx="820207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1" y="274637"/>
            <a:ext cx="10363200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1" y="1701797"/>
            <a:ext cx="10363200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0" y="6356353"/>
            <a:ext cx="22352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987"/>
            <a:fld id="{63CDA079-5386-4105-AE2C-FD272EFD4E4E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4401" y="6356353"/>
            <a:ext cx="52832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6401" y="6356353"/>
            <a:ext cx="10160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7661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4" y="-3174"/>
            <a:ext cx="820207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1" y="274637"/>
            <a:ext cx="10363200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1" y="1701797"/>
            <a:ext cx="10363200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0" y="6356353"/>
            <a:ext cx="22352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987"/>
            <a:fld id="{63CDA079-5386-4105-AE2C-FD272EFD4E4E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4401" y="6356353"/>
            <a:ext cx="52832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6401" y="6356353"/>
            <a:ext cx="10160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905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4" y="-3174"/>
            <a:ext cx="820207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1" y="274637"/>
            <a:ext cx="10363200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1" y="1701797"/>
            <a:ext cx="10363200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0" y="6356353"/>
            <a:ext cx="22352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987"/>
            <a:fld id="{63CDA079-5386-4105-AE2C-FD272EFD4E4E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4401" y="6356353"/>
            <a:ext cx="52832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6401" y="6356353"/>
            <a:ext cx="10160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5626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4" y="-3174"/>
            <a:ext cx="820207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1" y="274637"/>
            <a:ext cx="10363200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1" y="1701797"/>
            <a:ext cx="10363200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0" y="6356353"/>
            <a:ext cx="22352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987"/>
            <a:fld id="{63CDA079-5386-4105-AE2C-FD272EFD4E4E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987"/>
              <a:t>7/2/2024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4401" y="6356353"/>
            <a:ext cx="52832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987"/>
            <a:r>
              <a:rPr lang="de-DE" smtClean="0">
                <a:solidFill>
                  <a:prstClr val="white">
                    <a:tint val="75000"/>
                  </a:prstClr>
                </a:solidFill>
              </a:rPr>
              <a:t>Spiegel AI                                                                        David Vollmer</a:t>
            </a:r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6401" y="6356353"/>
            <a:ext cx="10160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987"/>
            <a:fld id="{C014DD1E-5D91-48A3-AD6D-45FBA980D106}" type="slidenum">
              <a:rPr lang="de-DE" smtClean="0">
                <a:solidFill>
                  <a:prstClr val="white">
                    <a:tint val="75000"/>
                  </a:prstClr>
                </a:solidFill>
              </a:rPr>
              <a:pPr defTabSz="1218987"/>
              <a:t>‹#›</a:t>
            </a:fld>
            <a:endParaRPr lang="de-D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2048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lp/devecosystem-2023/development/" TargetMode="External"/><Relationship Id="rId2" Type="http://schemas.openxmlformats.org/officeDocument/2006/relationships/hyperlink" Target="https://flutter.dev/brand/" TargetMode="Externa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e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gitech.com/" TargetMode="External"/><Relationship Id="rId2" Type="http://schemas.openxmlformats.org/officeDocument/2006/relationships/hyperlink" Target="https://www.raspberrypi.com/products/raspberry-pi-3-model-b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ll.com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Spiegel AI </a:t>
            </a:r>
            <a:r>
              <a:rPr lang="en-US" dirty="0" err="1"/>
              <a:t>Rahmen</a:t>
            </a:r>
            <a:r>
              <a:rPr lang="en-US" dirty="0"/>
              <a:t> &amp; Hardware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Leon </a:t>
            </a:r>
            <a:r>
              <a:rPr lang="en-US" dirty="0" err="1"/>
              <a:t>Kranner</a:t>
            </a:r>
            <a:r>
              <a:rPr lang="en-US" dirty="0"/>
              <a:t>, Marcel Wagner– 03.07.2024</a:t>
            </a:r>
          </a:p>
          <a:p>
            <a:r>
              <a:rPr lang="en-US" dirty="0" err="1"/>
              <a:t>Datenverarbeitung</a:t>
            </a:r>
            <a:r>
              <a:rPr lang="en-US" dirty="0"/>
              <a:t> in der </a:t>
            </a:r>
            <a:r>
              <a:rPr lang="en-US" dirty="0" err="1"/>
              <a:t>Technik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97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Widgets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1220472" y="1584166"/>
            <a:ext cx="4227457" cy="4465320"/>
          </a:xfrm>
        </p:spPr>
        <p:txBody>
          <a:bodyPr/>
          <a:lstStyle/>
          <a:p>
            <a:r>
              <a:rPr lang="de-DE" dirty="0"/>
              <a:t>Uhrzeit:</a:t>
            </a:r>
          </a:p>
          <a:p>
            <a:pPr lvl="1"/>
            <a:r>
              <a:rPr lang="de-DE" dirty="0"/>
              <a:t>Liest Systemzeit aus</a:t>
            </a:r>
          </a:p>
          <a:p>
            <a:r>
              <a:rPr lang="de-DE" dirty="0"/>
              <a:t>Weitere Widgets:</a:t>
            </a:r>
          </a:p>
          <a:p>
            <a:pPr lvl="1"/>
            <a:r>
              <a:rPr lang="de-DE" dirty="0"/>
              <a:t>Nutzen APIs</a:t>
            </a:r>
          </a:p>
          <a:p>
            <a:pPr lvl="1"/>
            <a:r>
              <a:rPr lang="de-DE" dirty="0"/>
              <a:t>Erfordert ständige Synchronisation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220471" y="6356353"/>
            <a:ext cx="7516442" cy="365125"/>
          </a:xfrm>
        </p:spPr>
        <p:txBody>
          <a:bodyPr/>
          <a:lstStyle/>
          <a:p>
            <a:pPr algn="l" defTabSz="1218987"/>
            <a:r>
              <a:rPr lang="de-DE" dirty="0">
                <a:solidFill>
                  <a:prstClr val="white">
                    <a:tint val="75000"/>
                  </a:prstClr>
                </a:solidFill>
                <a:latin typeface="Calibri"/>
              </a:rPr>
              <a:t>Spiegel AI 			                             </a:t>
            </a:r>
            <a:r>
              <a:rPr lang="de-DE" dirty="0" smtClean="0">
                <a:solidFill>
                  <a:prstClr val="white">
                    <a:tint val="75000"/>
                  </a:prstClr>
                </a:solidFill>
                <a:latin typeface="Calibri"/>
              </a:rPr>
              <a:t>Marcel </a:t>
            </a:r>
            <a:r>
              <a:rPr lang="de-DE" dirty="0">
                <a:solidFill>
                  <a:prstClr val="white">
                    <a:tint val="75000"/>
                  </a:prstClr>
                </a:solidFill>
                <a:latin typeface="Calibri"/>
              </a:rPr>
              <a:t>Wagner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>
                <a:solidFill>
                  <a:prstClr val="white">
                    <a:tint val="75000"/>
                  </a:prstClr>
                </a:solidFill>
                <a:latin typeface="Calibri"/>
              </a:rPr>
              <a:pPr defTabSz="1218987"/>
              <a:t>10</a:t>
            </a:fld>
            <a:endParaRPr lang="de-DE" dirty="0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DBFCC9D-548C-63E0-E885-F9FF3821F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184" y="2060848"/>
            <a:ext cx="2381582" cy="104789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D1AA020-561C-97A5-4CBF-7A261A0C5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471" y="4619160"/>
            <a:ext cx="10657184" cy="130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5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Widget Änderungen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1220472" y="1706880"/>
            <a:ext cx="4227457" cy="4465320"/>
          </a:xfrm>
        </p:spPr>
        <p:txBody>
          <a:bodyPr>
            <a:normAutofit lnSpcReduction="10000"/>
          </a:bodyPr>
          <a:lstStyle/>
          <a:p>
            <a:r>
              <a:rPr lang="de-DE" dirty="0"/>
              <a:t>Datenübertragung:</a:t>
            </a:r>
          </a:p>
          <a:p>
            <a:pPr lvl="1"/>
            <a:r>
              <a:rPr lang="de-DE" dirty="0"/>
              <a:t>Gesichtserkennungsdaten werden an das Display gesendet</a:t>
            </a:r>
          </a:p>
          <a:p>
            <a:r>
              <a:rPr lang="de-DE" dirty="0"/>
              <a:t>Datenverarbeitung:</a:t>
            </a:r>
          </a:p>
          <a:p>
            <a:pPr lvl="1"/>
            <a:r>
              <a:rPr lang="de-DE" dirty="0"/>
              <a:t>Erkennung und Auswertung der Daten</a:t>
            </a:r>
          </a:p>
          <a:p>
            <a:r>
              <a:rPr lang="de-DE" dirty="0"/>
              <a:t>Anzeigeanpassung:</a:t>
            </a:r>
          </a:p>
          <a:p>
            <a:pPr lvl="1"/>
            <a:r>
              <a:rPr lang="de-DE" dirty="0"/>
              <a:t>Displayanzeige basierend auf die Auswertungen anpassen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220471" y="6356353"/>
            <a:ext cx="7516442" cy="365125"/>
          </a:xfrm>
        </p:spPr>
        <p:txBody>
          <a:bodyPr/>
          <a:lstStyle/>
          <a:p>
            <a:pPr algn="l" defTabSz="1218987"/>
            <a:r>
              <a:rPr lang="de-DE" dirty="0">
                <a:solidFill>
                  <a:prstClr val="white">
                    <a:tint val="75000"/>
                  </a:prstClr>
                </a:solidFill>
              </a:rPr>
              <a:t>Spiegel AI 			                             Marcel Wagner</a:t>
            </a:r>
            <a:endParaRPr lang="de-DE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de-DE" smtClean="0"/>
              <a:t>11</a:t>
            </a:fld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637AE3-4AF6-0A93-CE7A-404ADB9EB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496" y="2214011"/>
            <a:ext cx="4159057" cy="242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5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Widget Änderungen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1220472" y="1706880"/>
            <a:ext cx="4227457" cy="4465320"/>
          </a:xfrm>
        </p:spPr>
        <p:txBody>
          <a:bodyPr>
            <a:normAutofit fontScale="92500"/>
          </a:bodyPr>
          <a:lstStyle/>
          <a:p>
            <a:r>
              <a:rPr lang="de-DE" dirty="0"/>
              <a:t>Erkennung von Profilen:</a:t>
            </a:r>
          </a:p>
          <a:p>
            <a:pPr lvl="1"/>
            <a:r>
              <a:rPr lang="de-DE" dirty="0"/>
              <a:t>Identifizierung des Profils anhand des Namens</a:t>
            </a:r>
          </a:p>
          <a:p>
            <a:r>
              <a:rPr lang="de-DE" dirty="0"/>
              <a:t>Aktive Widgets:</a:t>
            </a:r>
          </a:p>
          <a:p>
            <a:pPr lvl="1"/>
            <a:r>
              <a:rPr lang="de-DE" dirty="0"/>
              <a:t>Anzeige der aktivierten Widgets auf Basis ihres Status (</a:t>
            </a:r>
            <a:r>
              <a:rPr lang="de-DE" dirty="0" err="1"/>
              <a:t>enabled</a:t>
            </a:r>
            <a:r>
              <a:rPr lang="de-DE" dirty="0"/>
              <a:t>: </a:t>
            </a:r>
            <a:r>
              <a:rPr lang="de-DE" dirty="0" err="1"/>
              <a:t>true</a:t>
            </a:r>
            <a:r>
              <a:rPr lang="de-DE" dirty="0"/>
              <a:t>/</a:t>
            </a:r>
            <a:r>
              <a:rPr lang="de-DE" dirty="0" err="1"/>
              <a:t>false</a:t>
            </a:r>
            <a:r>
              <a:rPr lang="de-DE" dirty="0"/>
              <a:t>)</a:t>
            </a:r>
          </a:p>
          <a:p>
            <a:r>
              <a:rPr lang="de-DE" dirty="0"/>
              <a:t>Widget Positionierung</a:t>
            </a:r>
          </a:p>
          <a:p>
            <a:pPr lvl="1"/>
            <a:r>
              <a:rPr lang="de-DE" dirty="0"/>
              <a:t>Festlegung der Reihenfolge, in der die aktiven Widgets angezeigt werden</a:t>
            </a:r>
          </a:p>
          <a:p>
            <a:pPr lvl="1"/>
            <a:endParaRPr lang="de-DE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220471" y="6356353"/>
            <a:ext cx="7516442" cy="365125"/>
          </a:xfrm>
        </p:spPr>
        <p:txBody>
          <a:bodyPr/>
          <a:lstStyle/>
          <a:p>
            <a:pPr algn="l" defTabSz="1218987"/>
            <a:r>
              <a:rPr lang="de-DE" dirty="0">
                <a:solidFill>
                  <a:prstClr val="white">
                    <a:tint val="75000"/>
                  </a:prstClr>
                </a:solidFill>
                <a:latin typeface="Calibri"/>
              </a:rPr>
              <a:t>Spiegel AI 			                             Marcel Wagner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>
                <a:solidFill>
                  <a:prstClr val="white">
                    <a:tint val="75000"/>
                  </a:prstClr>
                </a:solidFill>
                <a:latin typeface="Calibri"/>
              </a:rPr>
              <a:pPr defTabSz="1218987"/>
              <a:t>12</a:t>
            </a:fld>
            <a:endParaRPr lang="de-DE" dirty="0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233C8B7-1C60-7A0C-2FE3-8A7D0887E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6914" y="1229984"/>
            <a:ext cx="1299883" cy="494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4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Spiegel AI Remote App &amp; </a:t>
            </a:r>
            <a:r>
              <a:rPr lang="en-US" dirty="0" err="1" smtClean="0"/>
              <a:t>Schnittstelle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David Vollmer – 03.07.2024</a:t>
            </a:r>
          </a:p>
          <a:p>
            <a:r>
              <a:rPr lang="en-US" dirty="0" err="1" smtClean="0"/>
              <a:t>Datenverarbeitung</a:t>
            </a:r>
            <a:r>
              <a:rPr lang="en-US" dirty="0" smtClean="0"/>
              <a:t> in der </a:t>
            </a:r>
            <a:r>
              <a:rPr lang="en-US" dirty="0" err="1" smtClean="0"/>
              <a:t>Technik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32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Die Flutter</a:t>
            </a:r>
            <a:r>
              <a:rPr lang="de-DE" dirty="0"/>
              <a:t>™ SDK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1220472" y="1706880"/>
            <a:ext cx="4227457" cy="4465320"/>
          </a:xfrm>
        </p:spPr>
        <p:txBody>
          <a:bodyPr/>
          <a:lstStyle/>
          <a:p>
            <a:endParaRPr lang="de-DE" dirty="0" smtClean="0"/>
          </a:p>
          <a:p>
            <a:r>
              <a:rPr lang="de-DE" dirty="0" smtClean="0"/>
              <a:t>erlaubt Cross-Plattform Entwicklung mit einer Codebase</a:t>
            </a:r>
          </a:p>
          <a:p>
            <a:r>
              <a:rPr lang="en-US" dirty="0" err="1" smtClean="0"/>
              <a:t>kompiliert</a:t>
            </a:r>
            <a:r>
              <a:rPr lang="en-US" dirty="0" smtClean="0"/>
              <a:t> Dart-Code in </a:t>
            </a:r>
            <a:r>
              <a:rPr lang="en-US" dirty="0" err="1" smtClean="0"/>
              <a:t>nativen</a:t>
            </a:r>
            <a:r>
              <a:rPr lang="en-US" dirty="0" smtClean="0"/>
              <a:t> </a:t>
            </a:r>
            <a:r>
              <a:rPr lang="en-US" dirty="0" err="1" smtClean="0"/>
              <a:t>Maschinencode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220471" y="6356353"/>
            <a:ext cx="7516442" cy="365125"/>
          </a:xfrm>
        </p:spPr>
        <p:txBody>
          <a:bodyPr/>
          <a:lstStyle/>
          <a:p>
            <a:pPr algn="l" defTabSz="1218987"/>
            <a:r>
              <a:rPr lang="de-DE" dirty="0">
                <a:solidFill>
                  <a:prstClr val="white">
                    <a:tint val="75000"/>
                  </a:prstClr>
                </a:solidFill>
                <a:latin typeface="Calibri"/>
              </a:rPr>
              <a:t>Spiegel AI 			                             David Vollmer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>
                <a:solidFill>
                  <a:prstClr val="white">
                    <a:tint val="75000"/>
                  </a:prstClr>
                </a:solidFill>
                <a:latin typeface="Calibri"/>
              </a:rPr>
              <a:pPr defTabSz="1218987"/>
              <a:t>14</a:t>
            </a:fld>
            <a:endParaRPr lang="de-DE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360" y="620689"/>
            <a:ext cx="2244612" cy="6511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134" y="2132856"/>
            <a:ext cx="3828839" cy="404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79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&amp; Widgets</a:t>
            </a:r>
            <a:endParaRPr lang="en-US" dirty="0"/>
          </a:p>
        </p:txBody>
      </p:sp>
      <p:pic>
        <p:nvPicPr>
          <p:cNvPr id="7" name="screenrecording_remot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92144" y="1696244"/>
            <a:ext cx="2006600" cy="4459287"/>
          </a:xfr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220471" y="6356353"/>
            <a:ext cx="7516442" cy="365125"/>
          </a:xfrm>
        </p:spPr>
        <p:txBody>
          <a:bodyPr/>
          <a:lstStyle/>
          <a:p>
            <a:pPr algn="l" defTabSz="1218987"/>
            <a:r>
              <a:rPr lang="de-DE" dirty="0">
                <a:solidFill>
                  <a:prstClr val="white">
                    <a:tint val="75000"/>
                  </a:prstClr>
                </a:solidFill>
                <a:latin typeface="Calibri"/>
              </a:rPr>
              <a:t>Spiegel AI 			                             David Vollmer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>
                <a:solidFill>
                  <a:prstClr val="white">
                    <a:tint val="75000"/>
                  </a:prstClr>
                </a:solidFill>
                <a:latin typeface="Calibri"/>
              </a:rPr>
              <a:pPr defTabSz="1218987"/>
              <a:t>15</a:t>
            </a:fld>
            <a:endParaRPr lang="de-DE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408" y="1696244"/>
            <a:ext cx="2008108" cy="4462463"/>
          </a:xfrm>
          <a:prstGeom prst="rect">
            <a:avLst/>
          </a:prstGeom>
        </p:spPr>
      </p:pic>
      <p:sp>
        <p:nvSpPr>
          <p:cNvPr id="9" name="Content Placeholder 13"/>
          <p:cNvSpPr txBox="1">
            <a:spLocks/>
          </p:cNvSpPr>
          <p:nvPr/>
        </p:nvSpPr>
        <p:spPr>
          <a:xfrm>
            <a:off x="1220472" y="1706880"/>
            <a:ext cx="4227457" cy="446532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rgbClr val="009999"/>
              </a:buClr>
            </a:pPr>
            <a:endParaRPr lang="de-DE" i="1" dirty="0">
              <a:solidFill>
                <a:prstClr val="white"/>
              </a:solidFill>
              <a:latin typeface="Calibri"/>
            </a:endParaRPr>
          </a:p>
          <a:p>
            <a:pPr marL="457200" indent="-457200">
              <a:buClr>
                <a:srgbClr val="009999"/>
              </a:buClr>
            </a:pPr>
            <a:r>
              <a:rPr lang="de-DE" i="1" dirty="0">
                <a:solidFill>
                  <a:prstClr val="white"/>
                </a:solidFill>
                <a:latin typeface="Calibri"/>
              </a:rPr>
              <a:t>Remote</a:t>
            </a:r>
            <a:r>
              <a:rPr lang="de-DE" dirty="0">
                <a:solidFill>
                  <a:prstClr val="white"/>
                </a:solidFill>
                <a:latin typeface="Calibri"/>
              </a:rPr>
              <a:t> erlaubt Änderung des ‘state‘</a:t>
            </a:r>
          </a:p>
          <a:p>
            <a:pPr marL="457200" indent="-457200">
              <a:buClr>
                <a:srgbClr val="009999"/>
              </a:buClr>
            </a:pPr>
            <a:endParaRPr lang="de-DE" dirty="0">
              <a:solidFill>
                <a:prstClr val="white"/>
              </a:solidFill>
              <a:latin typeface="Calibri"/>
            </a:endParaRPr>
          </a:p>
          <a:p>
            <a:pPr marL="457200" indent="-457200">
              <a:buClr>
                <a:srgbClr val="009999"/>
              </a:buClr>
            </a:pPr>
            <a:r>
              <a:rPr lang="de-DE" i="1" dirty="0">
                <a:solidFill>
                  <a:prstClr val="white"/>
                </a:solidFill>
                <a:latin typeface="Calibri"/>
              </a:rPr>
              <a:t>Widgets</a:t>
            </a:r>
            <a:r>
              <a:rPr lang="de-DE" dirty="0">
                <a:solidFill>
                  <a:prstClr val="white"/>
                </a:solidFill>
                <a:latin typeface="Calibri"/>
              </a:rPr>
              <a:t> gibt an, welche Widgets im ‘state‘ verfügbar sind</a:t>
            </a:r>
          </a:p>
        </p:txBody>
      </p:sp>
    </p:spTree>
    <p:extLst>
      <p:ext uri="{BB962C8B-B14F-4D97-AF65-F5344CB8AC3E}">
        <p14:creationId xmlns:p14="http://schemas.microsoft.com/office/powerpoint/2010/main" val="172197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78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220471" y="6356353"/>
            <a:ext cx="7516442" cy="365125"/>
          </a:xfrm>
        </p:spPr>
        <p:txBody>
          <a:bodyPr/>
          <a:lstStyle/>
          <a:p>
            <a:pPr algn="l" defTabSz="1218987"/>
            <a:r>
              <a:rPr lang="de-DE" dirty="0">
                <a:solidFill>
                  <a:prstClr val="white">
                    <a:tint val="75000"/>
                  </a:prstClr>
                </a:solidFill>
                <a:latin typeface="Calibri"/>
              </a:rPr>
              <a:t>Spiegel AI 			                             David Vollmer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>
                <a:solidFill>
                  <a:prstClr val="white">
                    <a:tint val="75000"/>
                  </a:prstClr>
                </a:solidFill>
                <a:latin typeface="Calibri"/>
              </a:rPr>
              <a:pPr defTabSz="1218987"/>
              <a:t>16</a:t>
            </a:fld>
            <a:endParaRPr lang="de-DE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45" y="1696244"/>
            <a:ext cx="2006679" cy="4459287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408" y="1696243"/>
            <a:ext cx="2003822" cy="4452938"/>
          </a:xfrm>
        </p:spPr>
      </p:pic>
      <p:sp>
        <p:nvSpPr>
          <p:cNvPr id="8" name="Content Placeholder 13"/>
          <p:cNvSpPr txBox="1">
            <a:spLocks/>
          </p:cNvSpPr>
          <p:nvPr/>
        </p:nvSpPr>
        <p:spPr>
          <a:xfrm>
            <a:off x="1220472" y="1706880"/>
            <a:ext cx="4227457" cy="446532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rgbClr val="009999"/>
              </a:buClr>
            </a:pPr>
            <a:endParaRPr lang="de-DE" i="1" dirty="0">
              <a:solidFill>
                <a:prstClr val="white"/>
              </a:solidFill>
              <a:latin typeface="Calibri"/>
            </a:endParaRPr>
          </a:p>
          <a:p>
            <a:pPr marL="457200" indent="-457200">
              <a:buClr>
                <a:srgbClr val="009999"/>
              </a:buClr>
            </a:pPr>
            <a:r>
              <a:rPr lang="de-DE" i="1" dirty="0">
                <a:solidFill>
                  <a:prstClr val="white"/>
                </a:solidFill>
                <a:latin typeface="Calibri"/>
              </a:rPr>
              <a:t>Profile</a:t>
            </a:r>
            <a:r>
              <a:rPr lang="de-DE" dirty="0">
                <a:solidFill>
                  <a:prstClr val="white"/>
                </a:solidFill>
                <a:latin typeface="Calibri"/>
              </a:rPr>
              <a:t> ermöglicht es, bestehende Profile auszuwählen oder zu löschen</a:t>
            </a:r>
          </a:p>
          <a:p>
            <a:pPr marL="457200" indent="-457200">
              <a:buClr>
                <a:srgbClr val="009999"/>
              </a:buClr>
            </a:pPr>
            <a:r>
              <a:rPr lang="de-DE" dirty="0">
                <a:solidFill>
                  <a:prstClr val="white"/>
                </a:solidFill>
                <a:latin typeface="Calibri"/>
              </a:rPr>
              <a:t>neue Profile können hinzugefügt werden</a:t>
            </a:r>
          </a:p>
        </p:txBody>
      </p:sp>
    </p:spTree>
    <p:extLst>
      <p:ext uri="{BB962C8B-B14F-4D97-AF65-F5344CB8AC3E}">
        <p14:creationId xmlns:p14="http://schemas.microsoft.com/office/powerpoint/2010/main" val="387153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Schnittstelle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220471" y="6356353"/>
            <a:ext cx="7516442" cy="365125"/>
          </a:xfrm>
        </p:spPr>
        <p:txBody>
          <a:bodyPr/>
          <a:lstStyle/>
          <a:p>
            <a:pPr algn="l" defTabSz="1218987"/>
            <a:r>
              <a:rPr lang="de-DE" dirty="0">
                <a:solidFill>
                  <a:prstClr val="white">
                    <a:tint val="75000"/>
                  </a:prstClr>
                </a:solidFill>
                <a:latin typeface="Calibri"/>
              </a:rPr>
              <a:t>Spiegel AI 			                             David Vollmer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>
                <a:solidFill>
                  <a:prstClr val="white">
                    <a:tint val="75000"/>
                  </a:prstClr>
                </a:solidFill>
                <a:latin typeface="Calibri"/>
              </a:rPr>
              <a:pPr defTabSz="1218987"/>
              <a:t>17</a:t>
            </a:fld>
            <a:endParaRPr lang="de-DE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20472" y="5288835"/>
            <a:ext cx="10360501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de-DE" sz="1700" dirty="0">
                <a:solidFill>
                  <a:srgbClr val="6A9955"/>
                </a:solidFill>
                <a:latin typeface="Consolas" panose="020B0609020204030204" pitchFamily="49" charset="0"/>
              </a:rPr>
              <a:t>// Profil lokal ändern</a:t>
            </a:r>
            <a:endParaRPr lang="de-DE" sz="1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defTabSz="1218987"/>
            <a:r>
              <a:rPr lang="de-DE" sz="1700" dirty="0">
                <a:solidFill>
                  <a:srgbClr val="6A9955"/>
                </a:solidFill>
                <a:latin typeface="Consolas" panose="020B0609020204030204" pitchFamily="49" charset="0"/>
              </a:rPr>
              <a:t>// Profil in profiles.json speichern</a:t>
            </a:r>
            <a:endParaRPr lang="de-DE" sz="1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defTabSz="1218987"/>
            <a:r>
              <a:rPr lang="de-DE" sz="1700" dirty="0">
                <a:solidFill>
                  <a:srgbClr val="9CDCFE"/>
                </a:solidFill>
                <a:latin typeface="Consolas" panose="020B0609020204030204" pitchFamily="49" charset="0"/>
              </a:rPr>
              <a:t>webSocketManager</a:t>
            </a:r>
            <a:r>
              <a:rPr lang="de-DE" sz="17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de-DE" sz="1700" dirty="0">
                <a:solidFill>
                  <a:srgbClr val="DCDCAA"/>
                </a:solidFill>
                <a:latin typeface="Consolas" panose="020B0609020204030204" pitchFamily="49" charset="0"/>
              </a:rPr>
              <a:t>sendMessage</a:t>
            </a:r>
            <a:r>
              <a:rPr lang="de-DE" sz="17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de-DE" sz="1700" dirty="0">
                <a:solidFill>
                  <a:srgbClr val="DCDCAA"/>
                </a:solidFill>
                <a:latin typeface="Consolas" panose="020B0609020204030204" pitchFamily="49" charset="0"/>
              </a:rPr>
              <a:t>jsonEncode</a:t>
            </a:r>
            <a:r>
              <a:rPr lang="de-DE" sz="1700" dirty="0">
                <a:solidFill>
                  <a:srgbClr val="CCCCCC"/>
                </a:solidFill>
                <a:latin typeface="Consolas" panose="020B0609020204030204" pitchFamily="49" charset="0"/>
              </a:rPr>
              <a:t>({</a:t>
            </a:r>
            <a:r>
              <a:rPr lang="de-DE" sz="1700" dirty="0">
                <a:solidFill>
                  <a:srgbClr val="CE9178"/>
                </a:solidFill>
                <a:latin typeface="Consolas" panose="020B0609020204030204" pitchFamily="49" charset="0"/>
              </a:rPr>
              <a:t>'sender'</a:t>
            </a:r>
            <a:r>
              <a:rPr lang="de-DE" sz="17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de-DE" sz="1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de-DE" sz="1700" dirty="0">
                <a:solidFill>
                  <a:srgbClr val="CE9178"/>
                </a:solidFill>
                <a:latin typeface="Consolas" panose="020B0609020204030204" pitchFamily="49" charset="0"/>
              </a:rPr>
              <a:t>'remote'</a:t>
            </a:r>
            <a:r>
              <a:rPr lang="de-DE" sz="17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de-DE" sz="1700" dirty="0">
                <a:solidFill>
                  <a:srgbClr val="CE9178"/>
                </a:solidFill>
                <a:latin typeface="Consolas" panose="020B0609020204030204" pitchFamily="49" charset="0"/>
              </a:rPr>
              <a:t>'profiles'</a:t>
            </a:r>
            <a:r>
              <a:rPr lang="de-DE" sz="17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de-DE" sz="1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de-DE" sz="1700" dirty="0">
                <a:solidFill>
                  <a:srgbClr val="9CDCFE"/>
                </a:solidFill>
                <a:latin typeface="Consolas" panose="020B0609020204030204" pitchFamily="49" charset="0"/>
              </a:rPr>
              <a:t>profiles</a:t>
            </a:r>
            <a:r>
              <a:rPr lang="de-DE" sz="1700" dirty="0">
                <a:solidFill>
                  <a:srgbClr val="CCCCCC"/>
                </a:solidFill>
                <a:latin typeface="Consolas" panose="020B0609020204030204" pitchFamily="49" charset="0"/>
              </a:rPr>
              <a:t>}));</a:t>
            </a:r>
          </a:p>
        </p:txBody>
      </p:sp>
      <p:sp>
        <p:nvSpPr>
          <p:cNvPr id="9" name="Content Placeholder 13"/>
          <p:cNvSpPr txBox="1">
            <a:spLocks/>
          </p:cNvSpPr>
          <p:nvPr/>
        </p:nvSpPr>
        <p:spPr>
          <a:xfrm>
            <a:off x="1220472" y="1706880"/>
            <a:ext cx="4947537" cy="446532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rgbClr val="009999"/>
              </a:buClr>
            </a:pPr>
            <a:endParaRPr lang="de-DE" dirty="0">
              <a:solidFill>
                <a:prstClr val="white"/>
              </a:solidFill>
              <a:latin typeface="Calibri"/>
            </a:endParaRPr>
          </a:p>
          <a:p>
            <a:pPr marL="457200" indent="-457200">
              <a:buClr>
                <a:srgbClr val="009999"/>
              </a:buClr>
            </a:pPr>
            <a:r>
              <a:rPr lang="de-DE" dirty="0">
                <a:solidFill>
                  <a:prstClr val="white"/>
                </a:solidFill>
                <a:latin typeface="Calibri"/>
              </a:rPr>
              <a:t>Websocket-Server als zentrale Kommunikationsschnittstelle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473" y="1706880"/>
            <a:ext cx="47625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8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Referenzen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[1] Google LLC, „Flutter Logo (Dark),“ [Online]. Verfügbar: </a:t>
            </a:r>
            <a:r>
              <a:rPr lang="de-DE" sz="2400" dirty="0">
                <a:hlinkClick r:id="rId2"/>
              </a:rPr>
              <a:t>https://flutter.dev/brand/</a:t>
            </a:r>
            <a:r>
              <a:rPr lang="de-DE" sz="2400" dirty="0"/>
              <a:t>. [Zugriff: 29. Juni 2024]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[2] JetBrains, „The State of Developer Ecosystem 2023,“ 2023. [Online]. Verfügbar: </a:t>
            </a:r>
            <a:r>
              <a:rPr lang="de-DE" sz="2400" dirty="0">
                <a:hlinkClick r:id="rId3"/>
              </a:rPr>
              <a:t>https://www.jetbrains.com/lp/devecosystem-2023/development/</a:t>
            </a:r>
            <a:r>
              <a:rPr lang="de-DE" sz="2400" dirty="0"/>
              <a:t>. [Zugriff: 30. Juni 2024]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220471" y="6356353"/>
            <a:ext cx="7516442" cy="365125"/>
          </a:xfrm>
        </p:spPr>
        <p:txBody>
          <a:bodyPr/>
          <a:lstStyle/>
          <a:p>
            <a:pPr algn="l" defTabSz="1218987"/>
            <a:r>
              <a:rPr lang="de-DE" dirty="0">
                <a:solidFill>
                  <a:prstClr val="white">
                    <a:tint val="75000"/>
                  </a:prstClr>
                </a:solidFill>
                <a:latin typeface="Calibri"/>
              </a:rPr>
              <a:t>Spiegel AI 			                             David Vollmer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>
                <a:solidFill>
                  <a:prstClr val="white">
                    <a:tint val="75000"/>
                  </a:prstClr>
                </a:solidFill>
                <a:latin typeface="Calibri"/>
              </a:rPr>
              <a:pPr defTabSz="1218987"/>
              <a:t>18</a:t>
            </a:fld>
            <a:endParaRPr lang="de-DE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981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Spiegel AI facial recognition&amp; </a:t>
            </a:r>
            <a:r>
              <a:rPr lang="en-US" dirty="0" err="1"/>
              <a:t>Schnittstelle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Marco Kuner – 03.07.2024</a:t>
            </a:r>
          </a:p>
          <a:p>
            <a:r>
              <a:rPr lang="en-US" dirty="0" err="1"/>
              <a:t>Datenverarbeitung</a:t>
            </a:r>
            <a:r>
              <a:rPr lang="en-US" dirty="0"/>
              <a:t> in der </a:t>
            </a:r>
            <a:r>
              <a:rPr lang="en-US" dirty="0" err="1"/>
              <a:t>Technik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19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1220472" y="1706880"/>
            <a:ext cx="4227457" cy="4465320"/>
          </a:xfrm>
        </p:spPr>
        <p:txBody>
          <a:bodyPr/>
          <a:lstStyle/>
          <a:p>
            <a:endParaRPr lang="de-DE" dirty="0"/>
          </a:p>
          <a:p>
            <a:r>
              <a:rPr lang="de-DE" dirty="0"/>
              <a:t>Raspberry Pi 3 Model B</a:t>
            </a:r>
          </a:p>
          <a:p>
            <a:r>
              <a:rPr lang="de-DE" dirty="0"/>
              <a:t>Logitech Kamera</a:t>
            </a:r>
          </a:p>
          <a:p>
            <a:r>
              <a:rPr lang="de-DE" dirty="0"/>
              <a:t>Monitor</a:t>
            </a:r>
          </a:p>
          <a:p>
            <a:r>
              <a:rPr lang="de-DE" dirty="0"/>
              <a:t>WLAN Stick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220471" y="6356353"/>
            <a:ext cx="7516442" cy="365125"/>
          </a:xfrm>
        </p:spPr>
        <p:txBody>
          <a:bodyPr/>
          <a:lstStyle/>
          <a:p>
            <a:pPr algn="l" defTabSz="1218987"/>
            <a:r>
              <a:rPr lang="de-DE" dirty="0">
                <a:solidFill>
                  <a:prstClr val="white">
                    <a:tint val="75000"/>
                  </a:prstClr>
                </a:solidFill>
                <a:latin typeface="Calibri"/>
              </a:rPr>
              <a:t>Spiegel AI 			                             Marcel Wagner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>
                <a:solidFill>
                  <a:prstClr val="white">
                    <a:tint val="75000"/>
                  </a:prstClr>
                </a:solidFill>
                <a:latin typeface="Calibri"/>
              </a:rPr>
              <a:pPr defTabSz="1218987"/>
              <a:t>2</a:t>
            </a:fld>
            <a:endParaRPr lang="de-DE" dirty="0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1026" name="Picture 2" descr="Raspberry Pi 3 Model B ARM-Cortex-A53 4x 1,2GHz, 1GB RAM, WLAN, Bluetooth,  LAN, 4x USB">
            <a:extLst>
              <a:ext uri="{FF2B5EF4-FFF2-40B4-BE49-F238E27FC236}">
                <a16:creationId xmlns:a16="http://schemas.microsoft.com/office/drawing/2014/main" id="{6CBFF9D5-0154-65CA-16CF-BE077EDD0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535" y="476673"/>
            <a:ext cx="2316498" cy="1381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2BF8A59-4E03-F255-38D5-84A9F6A97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7536" y="4361074"/>
            <a:ext cx="2316497" cy="1737373"/>
          </a:xfrm>
          <a:prstGeom prst="rect">
            <a:avLst/>
          </a:prstGeom>
        </p:spPr>
      </p:pic>
      <p:pic>
        <p:nvPicPr>
          <p:cNvPr id="1030" name="Picture 6" descr="Support für Dell 2208WFP | Dokumentation | Dell Deutschland">
            <a:extLst>
              <a:ext uri="{FF2B5EF4-FFF2-40B4-BE49-F238E27FC236}">
                <a16:creationId xmlns:a16="http://schemas.microsoft.com/office/drawing/2014/main" id="{9199BBC1-810D-4828-F578-03B861DDA3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96" b="6848"/>
          <a:stretch/>
        </p:blipFill>
        <p:spPr bwMode="auto">
          <a:xfrm>
            <a:off x="9177536" y="2355908"/>
            <a:ext cx="2316497" cy="1507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44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A21796-12A8-4D96-D5B3-D35B2A984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472" y="136524"/>
            <a:ext cx="10360501" cy="1362077"/>
          </a:xfrm>
        </p:spPr>
        <p:txBody>
          <a:bodyPr>
            <a:normAutofit/>
          </a:bodyPr>
          <a:lstStyle/>
          <a:p>
            <a:r>
              <a:rPr lang="de-DE" dirty="0"/>
              <a:t>Projektziel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790CC1C-3F3F-B2C6-9DBB-F10190860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Implementierung einer robusten Gesichtserkennung</a:t>
            </a:r>
          </a:p>
          <a:p>
            <a:r>
              <a:rPr lang="de-DE" dirty="0"/>
              <a:t>Erstellen von Profilen</a:t>
            </a:r>
          </a:p>
          <a:p>
            <a:r>
              <a:rPr lang="de-DE" dirty="0"/>
              <a:t>Wiedererkennung von Personen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F0921D6-72CE-8392-ADA4-BE149635A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dirty="0">
                <a:solidFill>
                  <a:prstClr val="white">
                    <a:tint val="75000"/>
                  </a:prstClr>
                </a:solidFill>
                <a:latin typeface="Calibri"/>
              </a:rPr>
              <a:t>Spiegel AI                                                                        Marco Kuner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DBFC32E-67D3-C851-7833-BAFD96B46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>
                <a:solidFill>
                  <a:prstClr val="white">
                    <a:tint val="75000"/>
                  </a:prstClr>
                </a:solidFill>
                <a:latin typeface="Calibri"/>
              </a:rPr>
              <a:pPr defTabSz="1218987"/>
              <a:t>20</a:t>
            </a:fld>
            <a:endParaRPr lang="de-DE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532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C799EE-EE57-298A-D9DB-0E8AD8E8E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 der Gesichtserkennung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D188EA-6DA1-3921-2346-7FF11F1E6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0472" y="1700808"/>
            <a:ext cx="10360501" cy="4462272"/>
          </a:xfrm>
        </p:spPr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endParaRPr lang="de-DE" dirty="0"/>
          </a:p>
          <a:p>
            <a:r>
              <a:rPr lang="de-DE" dirty="0"/>
              <a:t>Feature </a:t>
            </a:r>
            <a:r>
              <a:rPr lang="de-DE" dirty="0" err="1"/>
              <a:t>Extraction</a:t>
            </a:r>
            <a:endParaRPr lang="de-DE" dirty="0"/>
          </a:p>
          <a:p>
            <a:r>
              <a:rPr lang="de-DE" dirty="0" err="1"/>
              <a:t>Matching</a:t>
            </a:r>
            <a:r>
              <a:rPr lang="de-DE" dirty="0"/>
              <a:t> and Recognition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8F5BFF-4D4B-913C-71AD-A9AB6FEAE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dirty="0">
                <a:solidFill>
                  <a:prstClr val="white">
                    <a:tint val="75000"/>
                  </a:prstClr>
                </a:solidFill>
                <a:latin typeface="Calibri"/>
              </a:rPr>
              <a:t>Spiegel AI                                                                        Marco Kuner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02418DC-DB0E-3405-4C22-69F2616E4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>
                <a:solidFill>
                  <a:prstClr val="white">
                    <a:tint val="75000"/>
                  </a:prstClr>
                </a:solidFill>
                <a:latin typeface="Calibri"/>
              </a:rPr>
              <a:pPr defTabSz="1218987"/>
              <a:t>21</a:t>
            </a:fld>
            <a:endParaRPr lang="de-DE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947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D461D9-FDE3-8714-0AB6-007BE9CF9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HAAR-</a:t>
            </a:r>
            <a:r>
              <a:rPr lang="de-DE" dirty="0" err="1"/>
              <a:t>Cascades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5FD855-E60C-8D70-1D5F-AC8F9488B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Vorteil: Schnell und einfache Implementierung</a:t>
            </a:r>
          </a:p>
          <a:p>
            <a:r>
              <a:rPr lang="de-DE" dirty="0"/>
              <a:t>Nachteil: Begrenzte Genauigkeit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DCF39B2-8474-38E4-8239-85153140A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dirty="0">
                <a:solidFill>
                  <a:prstClr val="white">
                    <a:tint val="75000"/>
                  </a:prstClr>
                </a:solidFill>
                <a:latin typeface="Calibri"/>
              </a:rPr>
              <a:t>Spiegel AI                                                                        Marco Kuner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FC75D5A-3302-3675-03AE-29D9F68D8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>
                <a:solidFill>
                  <a:prstClr val="white">
                    <a:tint val="75000"/>
                  </a:prstClr>
                </a:solidFill>
                <a:latin typeface="Calibri"/>
              </a:rPr>
              <a:pPr defTabSz="1218987"/>
              <a:t>22</a:t>
            </a:fld>
            <a:endParaRPr lang="de-DE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01CD460-4DE9-3836-F278-024C03D2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731" y="3429000"/>
            <a:ext cx="3096344" cy="188126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09E7E1D-B1BA-DE7A-3AC2-9891F718CA92}"/>
              </a:ext>
            </a:extLst>
          </p:cNvPr>
          <p:cNvSpPr txBox="1"/>
          <p:nvPr/>
        </p:nvSpPr>
        <p:spPr>
          <a:xfrm>
            <a:off x="1220472" y="5402520"/>
            <a:ext cx="438613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87"/>
            <a:r>
              <a:rPr lang="de-DE" sz="700" dirty="0">
                <a:solidFill>
                  <a:prstClr val="white"/>
                </a:solidFill>
                <a:latin typeface="Calibri"/>
              </a:rPr>
              <a:t>https://st.quantrimang.com/photos/image/2022/11/11/lap-trinh-cong-cu-phat-hien-khuon-mat-bang-python-1.jpg</a:t>
            </a:r>
          </a:p>
        </p:txBody>
      </p:sp>
    </p:spTree>
    <p:extLst>
      <p:ext uri="{BB962C8B-B14F-4D97-AF65-F5344CB8AC3E}">
        <p14:creationId xmlns:p14="http://schemas.microsoft.com/office/powerpoint/2010/main" val="308658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10445F-EB85-EC68-8425-83991366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dlib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C7E374-16F8-D702-6974-4A803FADA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Vorteil: Sehr präzise</a:t>
            </a:r>
          </a:p>
          <a:p>
            <a:r>
              <a:rPr lang="de-DE" dirty="0"/>
              <a:t>Nachteil: Umfangreich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A238661-85C3-67B8-4983-D408AD636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dirty="0">
                <a:solidFill>
                  <a:prstClr val="white">
                    <a:tint val="75000"/>
                  </a:prstClr>
                </a:solidFill>
                <a:latin typeface="Calibri"/>
              </a:rPr>
              <a:t>Spiegel AI                                                                        Marco Kuner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B459BB-94BF-DA2C-EABA-3336DB2CE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>
                <a:solidFill>
                  <a:prstClr val="white">
                    <a:tint val="75000"/>
                  </a:prstClr>
                </a:solidFill>
                <a:latin typeface="Calibri"/>
              </a:rPr>
              <a:pPr defTabSz="1218987"/>
              <a:t>23</a:t>
            </a:fld>
            <a:endParaRPr lang="de-DE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B117A67-C603-D596-C150-4FF13EA7F3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472" y="3401214"/>
            <a:ext cx="3289545" cy="185036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2B39D61-FB1B-5FC5-AF08-77578BEB9D7F}"/>
              </a:ext>
            </a:extLst>
          </p:cNvPr>
          <p:cNvSpPr txBox="1"/>
          <p:nvPr/>
        </p:nvSpPr>
        <p:spPr>
          <a:xfrm>
            <a:off x="1127448" y="5256587"/>
            <a:ext cx="697659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987"/>
            <a:r>
              <a:rPr lang="de-DE" sz="500" dirty="0">
                <a:solidFill>
                  <a:prstClr val="white"/>
                </a:solidFill>
                <a:latin typeface="Calibri"/>
              </a:rPr>
              <a:t>https://th.bing.com/th/id/R.a09546cec1edf3a919e28c64b9995970?rik=CfUFyTZKdo5%2fMQ&amp;riu=http%3a%2f%2fjyywiki.cn%2fpages%2fOS%2fimg%2fhog-cell-gradients.png&amp;ehk=ywpOQaiJ1EExZx1DRuQasxlva0ABx10Smsq0JsXrDHI%3d&amp;risl=&amp;pid=ImgRaw&amp;r=0</a:t>
            </a:r>
          </a:p>
        </p:txBody>
      </p:sp>
    </p:spTree>
    <p:extLst>
      <p:ext uri="{BB962C8B-B14F-4D97-AF65-F5344CB8AC3E}">
        <p14:creationId xmlns:p14="http://schemas.microsoft.com/office/powerpoint/2010/main" val="330194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55AA52-3410-571A-AF41-BDB87A22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 Troubleshooting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4220D6-B394-8CAD-2320-6F5D4DA8A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Ziel: Verbesserung der </a:t>
            </a:r>
            <a:r>
              <a:rPr lang="de-DE" dirty="0" err="1"/>
              <a:t>dlib</a:t>
            </a:r>
            <a:r>
              <a:rPr lang="de-DE" dirty="0"/>
              <a:t> Performance</a:t>
            </a:r>
          </a:p>
          <a:p>
            <a:r>
              <a:rPr lang="de-DE" dirty="0"/>
              <a:t>Lösungsansätze:</a:t>
            </a:r>
          </a:p>
          <a:p>
            <a:pPr marL="0" indent="0">
              <a:buNone/>
            </a:pPr>
            <a:r>
              <a:rPr lang="de-DE" dirty="0"/>
              <a:t>	- Reduzierung der Bildgröße</a:t>
            </a:r>
          </a:p>
          <a:p>
            <a:pPr marL="0" indent="0">
              <a:buNone/>
            </a:pPr>
            <a:r>
              <a:rPr lang="de-DE" dirty="0"/>
              <a:t>	- Frame-Skips</a:t>
            </a:r>
          </a:p>
          <a:p>
            <a:pPr marL="0" indent="0">
              <a:buNone/>
            </a:pPr>
            <a:r>
              <a:rPr lang="de-DE" dirty="0"/>
              <a:t>	- Multithreading</a:t>
            </a:r>
          </a:p>
          <a:p>
            <a:pPr marL="0" indent="0">
              <a:buNone/>
            </a:pPr>
            <a:r>
              <a:rPr lang="de-DE" dirty="0"/>
              <a:t>	- Hardware-Beschleunigung</a:t>
            </a:r>
          </a:p>
          <a:p>
            <a:r>
              <a:rPr lang="de-DE" dirty="0"/>
              <a:t>Lösung?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09A4AC2-2A88-2429-FF5E-C81912CD8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dirty="0">
                <a:solidFill>
                  <a:prstClr val="white">
                    <a:tint val="75000"/>
                  </a:prstClr>
                </a:solidFill>
                <a:latin typeface="Calibri"/>
              </a:rPr>
              <a:t>Spiegel AI                                                                        Marco Kuner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C590D6-DFE9-6B0E-676E-24D201BB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>
                <a:solidFill>
                  <a:prstClr val="white">
                    <a:tint val="75000"/>
                  </a:prstClr>
                </a:solidFill>
                <a:latin typeface="Calibri"/>
              </a:rPr>
              <a:pPr defTabSz="1218987"/>
              <a:t>24</a:t>
            </a:fld>
            <a:endParaRPr lang="de-DE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B2486C4-4A11-A4C5-AD1A-6B0342008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427" y="2486803"/>
            <a:ext cx="3024336" cy="188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8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C9F810-728A-D4D4-1F2E-4F297DD2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 </a:t>
            </a:r>
            <a:r>
              <a:rPr lang="de-DE" dirty="0" err="1"/>
              <a:t>Extraction</a:t>
            </a:r>
            <a:r>
              <a:rPr lang="de-DE" dirty="0"/>
              <a:t> &amp; </a:t>
            </a:r>
            <a:r>
              <a:rPr lang="de-DE" dirty="0" err="1"/>
              <a:t>Matching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E0653C-5E13-9A3D-012A-502B4BCE7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Gesichtspunkte extrahieren</a:t>
            </a:r>
          </a:p>
          <a:p>
            <a:r>
              <a:rPr lang="de-DE" dirty="0"/>
              <a:t>Face Embedding</a:t>
            </a:r>
          </a:p>
          <a:p>
            <a:r>
              <a:rPr lang="de-DE" dirty="0" err="1"/>
              <a:t>Matching</a:t>
            </a:r>
            <a:r>
              <a:rPr lang="de-DE" dirty="0"/>
              <a:t> erkannter Gesichter mit Database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C11F2C-5C01-C1EA-9BC1-A8A045559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dirty="0">
                <a:solidFill>
                  <a:prstClr val="white">
                    <a:tint val="75000"/>
                  </a:prstClr>
                </a:solidFill>
                <a:latin typeface="Calibri"/>
              </a:rPr>
              <a:t>Spiegel AI                                                                        Marco Kuner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6C8823-D4E6-D7A4-67BD-6BAE3FFDE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>
                <a:solidFill>
                  <a:prstClr val="white">
                    <a:tint val="75000"/>
                  </a:prstClr>
                </a:solidFill>
                <a:latin typeface="Calibri"/>
              </a:rPr>
              <a:pPr defTabSz="1218987"/>
              <a:t>25</a:t>
            </a:fld>
            <a:endParaRPr lang="de-DE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8915208-1AF1-D59C-986A-6E8F18E45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3594796"/>
            <a:ext cx="584835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60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31CED4-0FE1-EB47-F993-851ACEED1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Profile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A23A2F8B-13A7-A46D-1159-4BE18825C8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408" y="4704795"/>
            <a:ext cx="4728424" cy="1382155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D9A137C-675D-C4E5-8163-680D62A87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r>
              <a:rPr lang="de-DE" dirty="0">
                <a:solidFill>
                  <a:prstClr val="white">
                    <a:tint val="75000"/>
                  </a:prstClr>
                </a:solidFill>
                <a:latin typeface="Calibri"/>
              </a:rPr>
              <a:t>Spiegel AI                                                                        Marco Kuner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BCE7CB-9EE3-AEA0-CCCD-4EF19B573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>
                <a:solidFill>
                  <a:prstClr val="white">
                    <a:tint val="75000"/>
                  </a:prstClr>
                </a:solidFill>
                <a:latin typeface="Calibri"/>
              </a:rPr>
              <a:pPr defTabSz="1218987"/>
              <a:t>26</a:t>
            </a:fld>
            <a:endParaRPr lang="de-DE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7279D65-44DD-8890-9B3A-A22B0214C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0260" y="244288"/>
            <a:ext cx="2657956" cy="246925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A024221-3CDA-7A40-3B91-DBB6E9EFE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904" y="4704794"/>
            <a:ext cx="6408712" cy="1384556"/>
          </a:xfrm>
          <a:prstGeom prst="rect">
            <a:avLst/>
          </a:prstGeom>
        </p:spPr>
      </p:pic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0A612DAA-DCFB-F494-CDF4-150EEAB8F9F2}"/>
              </a:ext>
            </a:extLst>
          </p:cNvPr>
          <p:cNvSpPr txBox="1">
            <a:spLocks/>
          </p:cNvSpPr>
          <p:nvPr/>
        </p:nvSpPr>
        <p:spPr>
          <a:xfrm>
            <a:off x="1220472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9999"/>
              </a:buClr>
            </a:pPr>
            <a:r>
              <a:rPr lang="de-DE" dirty="0">
                <a:solidFill>
                  <a:prstClr val="white"/>
                </a:solidFill>
                <a:latin typeface="Calibri"/>
              </a:rPr>
              <a:t>Werden sauber erkannt und geladen, aber:</a:t>
            </a:r>
          </a:p>
          <a:p>
            <a:pPr>
              <a:buClr>
                <a:srgbClr val="009999"/>
              </a:buClr>
            </a:pPr>
            <a:r>
              <a:rPr lang="de-DE" dirty="0">
                <a:solidFill>
                  <a:prstClr val="white"/>
                </a:solidFill>
                <a:latin typeface="Calibri"/>
              </a:rPr>
              <a:t>Ständige Synchronisation notwendig</a:t>
            </a:r>
          </a:p>
          <a:p>
            <a:pPr marL="0" indent="0">
              <a:buClr>
                <a:srgbClr val="009999"/>
              </a:buClr>
              <a:buNone/>
            </a:pPr>
            <a:r>
              <a:rPr lang="de-DE" dirty="0">
                <a:solidFill>
                  <a:prstClr val="white"/>
                </a:solidFill>
                <a:latin typeface="Calibri"/>
              </a:rPr>
              <a:t>	-&gt; Nutzung des </a:t>
            </a:r>
            <a:r>
              <a:rPr lang="de-DE" dirty="0" err="1">
                <a:solidFill>
                  <a:prstClr val="white"/>
                </a:solidFill>
                <a:latin typeface="Calibri"/>
              </a:rPr>
              <a:t>Websockets</a:t>
            </a:r>
            <a:endParaRPr lang="de-DE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398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711625" y="685801"/>
            <a:ext cx="10360501" cy="1223963"/>
          </a:xfrm>
        </p:spPr>
        <p:txBody>
          <a:bodyPr/>
          <a:lstStyle/>
          <a:p>
            <a:r>
              <a:rPr lang="de-DE" dirty="0"/>
              <a:t>Rahmen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1220472" y="1706880"/>
            <a:ext cx="4227457" cy="4465320"/>
          </a:xfrm>
        </p:spPr>
        <p:txBody>
          <a:bodyPr/>
          <a:lstStyle/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220471" y="6356353"/>
            <a:ext cx="7516442" cy="365125"/>
          </a:xfrm>
        </p:spPr>
        <p:txBody>
          <a:bodyPr/>
          <a:lstStyle/>
          <a:p>
            <a:pPr algn="l" defTabSz="1218987"/>
            <a:r>
              <a:rPr lang="de-DE" dirty="0">
                <a:solidFill>
                  <a:prstClr val="white">
                    <a:tint val="75000"/>
                  </a:prstClr>
                </a:solidFill>
                <a:latin typeface="Calibri"/>
              </a:rPr>
              <a:t>Spiegel AI 			                             Leon </a:t>
            </a:r>
            <a:r>
              <a:rPr lang="de-DE" dirty="0" err="1">
                <a:solidFill>
                  <a:prstClr val="white">
                    <a:tint val="75000"/>
                  </a:prstClr>
                </a:solidFill>
                <a:latin typeface="Calibri"/>
              </a:rPr>
              <a:t>Kranner</a:t>
            </a:r>
            <a:endParaRPr lang="de-DE" dirty="0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>
                <a:solidFill>
                  <a:prstClr val="white">
                    <a:tint val="75000"/>
                  </a:prstClr>
                </a:solidFill>
                <a:latin typeface="Calibri"/>
              </a:rPr>
              <a:pPr defTabSz="1218987"/>
              <a:t>3</a:t>
            </a:fld>
            <a:endParaRPr lang="de-DE" dirty="0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9" name="Grafik 8" descr="Ein Bild, das Im Haus, Werkzeug, Büroausstattung, Tisch enthält.&#10;&#10;Automatisch generierte Beschreibung">
            <a:extLst>
              <a:ext uri="{FF2B5EF4-FFF2-40B4-BE49-F238E27FC236}">
                <a16:creationId xmlns:a16="http://schemas.microsoft.com/office/drawing/2014/main" id="{0625E965-B2F1-7926-5591-F3B3E8B028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3140968"/>
            <a:ext cx="4608512" cy="2592288"/>
          </a:xfrm>
          <a:prstGeom prst="rect">
            <a:avLst/>
          </a:prstGeom>
        </p:spPr>
      </p:pic>
      <p:pic>
        <p:nvPicPr>
          <p:cNvPr id="11" name="Grafik 10" descr="Ein Bild, das Holz, Box, Mobiliar, Sperrholz enthält.&#10;&#10;Automatisch generierte Beschreibung">
            <a:extLst>
              <a:ext uri="{FF2B5EF4-FFF2-40B4-BE49-F238E27FC236}">
                <a16:creationId xmlns:a16="http://schemas.microsoft.com/office/drawing/2014/main" id="{CE8B449D-8978-78C1-99B7-8B2C5B21CA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0" b="14827"/>
          <a:stretch/>
        </p:blipFill>
        <p:spPr>
          <a:xfrm>
            <a:off x="6192359" y="2348881"/>
            <a:ext cx="2072829" cy="2778619"/>
          </a:xfrm>
          <a:prstGeom prst="rect">
            <a:avLst/>
          </a:prstGeom>
        </p:spPr>
      </p:pic>
      <p:pic>
        <p:nvPicPr>
          <p:cNvPr id="4" name="Grafik 3" descr="Ein Bild, das Im Haus, Boden, Haushaltsgerät, Wand enthält.&#10;&#10;Automatisch generierte Beschreibung">
            <a:extLst>
              <a:ext uri="{FF2B5EF4-FFF2-40B4-BE49-F238E27FC236}">
                <a16:creationId xmlns:a16="http://schemas.microsoft.com/office/drawing/2014/main" id="{35BE9D40-2E63-46AC-9ABA-31B1C66B8AA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3" r="10314" b="30392"/>
          <a:stretch/>
        </p:blipFill>
        <p:spPr>
          <a:xfrm>
            <a:off x="8736913" y="1052736"/>
            <a:ext cx="2736304" cy="305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2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 Aufbau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220471" y="6356353"/>
            <a:ext cx="7516442" cy="365125"/>
          </a:xfrm>
        </p:spPr>
        <p:txBody>
          <a:bodyPr/>
          <a:lstStyle/>
          <a:p>
            <a:pPr algn="l" defTabSz="1218987"/>
            <a:r>
              <a:rPr lang="de-DE" dirty="0">
                <a:solidFill>
                  <a:prstClr val="white">
                    <a:tint val="75000"/>
                  </a:prstClr>
                </a:solidFill>
                <a:latin typeface="Calibri"/>
              </a:rPr>
              <a:t>Spiegel AI 			                             Leon </a:t>
            </a:r>
            <a:r>
              <a:rPr lang="de-DE" dirty="0" err="1">
                <a:solidFill>
                  <a:prstClr val="white">
                    <a:tint val="75000"/>
                  </a:prstClr>
                </a:solidFill>
                <a:latin typeface="Calibri"/>
              </a:rPr>
              <a:t>Kranner</a:t>
            </a:r>
            <a:endParaRPr lang="de-DE" dirty="0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>
                <a:solidFill>
                  <a:prstClr val="white">
                    <a:tint val="75000"/>
                  </a:prstClr>
                </a:solidFill>
                <a:latin typeface="Calibri"/>
              </a:rPr>
              <a:pPr defTabSz="1218987"/>
              <a:t>4</a:t>
            </a:fld>
            <a:endParaRPr lang="de-DE" dirty="0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6" name="Grafik 5" descr="Ein Bild, das Elektronik, Elektrische Leitungen, Schrumpfschlauch, Elektronisches Bauteil enthält.&#10;&#10;Automatisch generierte Beschreibung">
            <a:extLst>
              <a:ext uri="{FF2B5EF4-FFF2-40B4-BE49-F238E27FC236}">
                <a16:creationId xmlns:a16="http://schemas.microsoft.com/office/drawing/2014/main" id="{EC7829FC-A1DE-FAC7-5B95-83E05FB661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692696"/>
            <a:ext cx="3165816" cy="4221088"/>
          </a:xfrm>
          <a:prstGeom prst="rect">
            <a:avLst/>
          </a:prstGeom>
        </p:spPr>
      </p:pic>
      <p:pic>
        <p:nvPicPr>
          <p:cNvPr id="5" name="Grafik 4" descr="Ein Bild, das Im Haus, Boden, Haushaltsgerät, Wand enthält.&#10;&#10;Automatisch generierte Beschreibung">
            <a:extLst>
              <a:ext uri="{FF2B5EF4-FFF2-40B4-BE49-F238E27FC236}">
                <a16:creationId xmlns:a16="http://schemas.microsoft.com/office/drawing/2014/main" id="{02C8EB38-A27C-F423-E737-BDEE841521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3" r="10314" b="30392"/>
          <a:stretch/>
        </p:blipFill>
        <p:spPr>
          <a:xfrm>
            <a:off x="983432" y="2941168"/>
            <a:ext cx="2736304" cy="3055144"/>
          </a:xfrm>
          <a:prstGeom prst="rect">
            <a:avLst/>
          </a:prstGeom>
        </p:spPr>
      </p:pic>
      <p:pic>
        <p:nvPicPr>
          <p:cNvPr id="8" name="Grafik 7" descr="Ein Bild, das Elektrische Leitungen, Kabel, Elektronik, Stromversorgung enthält.&#10;&#10;Automatisch generierte Beschreibung">
            <a:extLst>
              <a:ext uri="{FF2B5EF4-FFF2-40B4-BE49-F238E27FC236}">
                <a16:creationId xmlns:a16="http://schemas.microsoft.com/office/drawing/2014/main" id="{F647C07A-BD4A-1E6B-03CE-ADDE49841C8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7" t="4281" r="6422" b="21866"/>
          <a:stretch/>
        </p:blipFill>
        <p:spPr>
          <a:xfrm>
            <a:off x="4439816" y="2271292"/>
            <a:ext cx="2949792" cy="331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87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Referenzen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[1] Raspberry PI Modul B [Online]. Verfügbar:</a:t>
            </a:r>
            <a:br>
              <a:rPr lang="de-DE" sz="2400" dirty="0"/>
            </a:br>
            <a:r>
              <a:rPr lang="de-DE" sz="2400" dirty="0">
                <a:hlinkClick r:id="rId2"/>
              </a:rPr>
              <a:t>https://www.raspberrypi.com/products/raspberry-pi-3-model-b/</a:t>
            </a:r>
            <a:r>
              <a:rPr lang="de-DE" sz="2400" dirty="0"/>
              <a:t> </a:t>
            </a:r>
            <a:br>
              <a:rPr lang="de-DE" sz="2400" dirty="0"/>
            </a:br>
            <a:r>
              <a:rPr lang="de-DE" sz="2400" dirty="0"/>
              <a:t>[Zugriffen: 01. Juli 2024]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[2] Logitech Kamera [Online]. Verfügbar: </a:t>
            </a:r>
            <a:r>
              <a:rPr lang="de-DE" sz="2400" dirty="0">
                <a:hlinkClick r:id="rId3"/>
              </a:rPr>
              <a:t>https://www.logitech.com/</a:t>
            </a:r>
            <a:r>
              <a:rPr lang="de-DE" sz="2400" dirty="0"/>
              <a:t> </a:t>
            </a:r>
            <a:br>
              <a:rPr lang="de-DE" sz="2400" dirty="0"/>
            </a:br>
            <a:r>
              <a:rPr lang="de-DE" sz="2400" dirty="0"/>
              <a:t>[Zugriffen: 01. Juli 2024]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[3] Dell </a:t>
            </a:r>
            <a:r>
              <a:rPr lang="de-DE" sz="2400" dirty="0" err="1"/>
              <a:t>Dell</a:t>
            </a:r>
            <a:r>
              <a:rPr lang="de-DE" sz="2400" dirty="0"/>
              <a:t> 2208WFP [Online]. Verfügbar: </a:t>
            </a:r>
            <a:r>
              <a:rPr lang="de-DE" sz="2400" dirty="0">
                <a:hlinkClick r:id="rId4"/>
              </a:rPr>
              <a:t>https://www.dell.com/</a:t>
            </a:r>
            <a:r>
              <a:rPr lang="de-DE" sz="2400" dirty="0"/>
              <a:t> </a:t>
            </a:r>
            <a:br>
              <a:rPr lang="de-DE" sz="2400" dirty="0"/>
            </a:br>
            <a:r>
              <a:rPr lang="de-DE" sz="2400" dirty="0"/>
              <a:t>[Zugriffen: 01. Juli 2024]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220471" y="6356353"/>
            <a:ext cx="7516442" cy="365125"/>
          </a:xfrm>
        </p:spPr>
        <p:txBody>
          <a:bodyPr/>
          <a:lstStyle/>
          <a:p>
            <a:pPr algn="l" defTabSz="1218987"/>
            <a:r>
              <a:rPr lang="de-DE" dirty="0">
                <a:solidFill>
                  <a:prstClr val="white">
                    <a:tint val="75000"/>
                  </a:prstClr>
                </a:solidFill>
                <a:latin typeface="Calibri"/>
              </a:rPr>
              <a:t>Spiegel AI 			                            Leon </a:t>
            </a:r>
            <a:r>
              <a:rPr lang="de-DE" dirty="0" err="1">
                <a:solidFill>
                  <a:prstClr val="white">
                    <a:tint val="75000"/>
                  </a:prstClr>
                </a:solidFill>
                <a:latin typeface="Calibri"/>
              </a:rPr>
              <a:t>Kranner</a:t>
            </a:r>
            <a:r>
              <a:rPr lang="de-DE" dirty="0">
                <a:solidFill>
                  <a:prstClr val="white">
                    <a:tint val="75000"/>
                  </a:prstClr>
                </a:solidFill>
                <a:latin typeface="Calibri"/>
              </a:rPr>
              <a:t>, Marcel Wagner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>
                <a:solidFill>
                  <a:prstClr val="white">
                    <a:tint val="75000"/>
                  </a:prstClr>
                </a:solidFill>
                <a:latin typeface="Calibri"/>
              </a:rPr>
              <a:pPr defTabSz="1218987"/>
              <a:t>5</a:t>
            </a:fld>
            <a:endParaRPr lang="de-DE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541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Spiegel AI Display Setup / </a:t>
            </a:r>
            <a:r>
              <a:rPr lang="en-US" dirty="0" err="1"/>
              <a:t>Aufteilung</a:t>
            </a:r>
            <a:r>
              <a:rPr lang="en-US" dirty="0"/>
              <a:t> &amp; Widgets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Leon </a:t>
            </a:r>
            <a:r>
              <a:rPr lang="en-US" dirty="0" err="1"/>
              <a:t>Kranner</a:t>
            </a:r>
            <a:r>
              <a:rPr lang="en-US" dirty="0"/>
              <a:t>– 03.07.2024</a:t>
            </a:r>
          </a:p>
          <a:p>
            <a:r>
              <a:rPr lang="en-US" dirty="0" err="1"/>
              <a:t>Datenverarbeitung</a:t>
            </a:r>
            <a:r>
              <a:rPr lang="en-US" dirty="0"/>
              <a:t> in der </a:t>
            </a:r>
            <a:r>
              <a:rPr lang="en-US" dirty="0" err="1"/>
              <a:t>Technik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92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Display Aufteilung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1220472" y="1706880"/>
            <a:ext cx="4227457" cy="4465320"/>
          </a:xfrm>
        </p:spPr>
        <p:txBody>
          <a:bodyPr/>
          <a:lstStyle/>
          <a:p>
            <a:r>
              <a:rPr lang="de-DE" dirty="0"/>
              <a:t>JavaScript + </a:t>
            </a:r>
            <a:r>
              <a:rPr lang="de-DE" dirty="0" err="1"/>
              <a:t>Html</a:t>
            </a:r>
            <a:r>
              <a:rPr lang="de-DE" dirty="0"/>
              <a:t> + CSS</a:t>
            </a:r>
          </a:p>
          <a:p>
            <a:r>
              <a:rPr lang="de-DE" dirty="0"/>
              <a:t>Entwicklungsumgebung: Visual Studio Code</a:t>
            </a:r>
          </a:p>
          <a:p>
            <a:r>
              <a:rPr lang="de-DE" dirty="0"/>
              <a:t>3x3 Raster (Mitte muss frei bleiben)</a:t>
            </a:r>
          </a:p>
          <a:p>
            <a:r>
              <a:rPr lang="de-DE" dirty="0"/>
              <a:t>Verschiedene Widgets</a:t>
            </a:r>
          </a:p>
          <a:p>
            <a:r>
              <a:rPr lang="de-DE" dirty="0"/>
              <a:t>Anordnung der Widgets ist dynamisch</a:t>
            </a:r>
          </a:p>
          <a:p>
            <a:endParaRPr lang="de-DE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220471" y="6356353"/>
            <a:ext cx="7516442" cy="365125"/>
          </a:xfrm>
        </p:spPr>
        <p:txBody>
          <a:bodyPr/>
          <a:lstStyle/>
          <a:p>
            <a:pPr algn="l" defTabSz="1218987"/>
            <a:r>
              <a:rPr lang="de-DE" dirty="0">
                <a:solidFill>
                  <a:prstClr val="white">
                    <a:tint val="75000"/>
                  </a:prstClr>
                </a:solidFill>
                <a:latin typeface="Calibri"/>
              </a:rPr>
              <a:t>Spiegel AI 			                             Leon </a:t>
            </a:r>
            <a:r>
              <a:rPr lang="de-DE" dirty="0" err="1">
                <a:solidFill>
                  <a:prstClr val="white">
                    <a:tint val="75000"/>
                  </a:prstClr>
                </a:solidFill>
                <a:latin typeface="Calibri"/>
              </a:rPr>
              <a:t>Kranner</a:t>
            </a:r>
            <a:endParaRPr lang="de-DE" dirty="0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>
                <a:solidFill>
                  <a:prstClr val="white">
                    <a:tint val="75000"/>
                  </a:prstClr>
                </a:solidFill>
                <a:latin typeface="Calibri"/>
              </a:rPr>
              <a:pPr defTabSz="1218987"/>
              <a:t>7</a:t>
            </a:fld>
            <a:endParaRPr lang="de-DE" dirty="0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89341FF-3037-E5FD-5941-C59C03F14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936" y="1738177"/>
            <a:ext cx="6302844" cy="346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3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Widgets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1220472" y="1706880"/>
            <a:ext cx="4227457" cy="4465320"/>
          </a:xfrm>
        </p:spPr>
        <p:txBody>
          <a:bodyPr/>
          <a:lstStyle/>
          <a:p>
            <a:endParaRPr lang="de-DE" dirty="0"/>
          </a:p>
          <a:p>
            <a:r>
              <a:rPr lang="de-DE" dirty="0"/>
              <a:t>Kalender</a:t>
            </a:r>
          </a:p>
          <a:p>
            <a:r>
              <a:rPr lang="de-DE" dirty="0"/>
              <a:t>Wettervorhersage</a:t>
            </a:r>
          </a:p>
          <a:p>
            <a:r>
              <a:rPr lang="de-DE" dirty="0"/>
              <a:t>Notizen</a:t>
            </a:r>
          </a:p>
          <a:p>
            <a:r>
              <a:rPr lang="de-DE" dirty="0"/>
              <a:t>Termine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220471" y="6356353"/>
            <a:ext cx="7516442" cy="365125"/>
          </a:xfrm>
        </p:spPr>
        <p:txBody>
          <a:bodyPr/>
          <a:lstStyle/>
          <a:p>
            <a:pPr algn="l" defTabSz="1218987"/>
            <a:r>
              <a:rPr lang="de-DE" dirty="0">
                <a:solidFill>
                  <a:prstClr val="white">
                    <a:tint val="75000"/>
                  </a:prstClr>
                </a:solidFill>
                <a:latin typeface="Calibri"/>
              </a:rPr>
              <a:t>Spiegel AI 			                             Leon </a:t>
            </a:r>
            <a:r>
              <a:rPr lang="de-DE" dirty="0" err="1">
                <a:solidFill>
                  <a:prstClr val="white">
                    <a:tint val="75000"/>
                  </a:prstClr>
                </a:solidFill>
                <a:latin typeface="Calibri"/>
              </a:rPr>
              <a:t>Kranner</a:t>
            </a:r>
            <a:endParaRPr lang="de-DE" dirty="0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de-DE">
                <a:solidFill>
                  <a:prstClr val="white">
                    <a:tint val="75000"/>
                  </a:prstClr>
                </a:solidFill>
                <a:latin typeface="Calibri"/>
              </a:rPr>
              <a:pPr defTabSz="1218987"/>
              <a:t>8</a:t>
            </a:fld>
            <a:endParaRPr lang="de-DE" dirty="0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153F74E-D847-D343-89D4-C5478F7EB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913" y="1052736"/>
            <a:ext cx="2348765" cy="210909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E3AE9B9-9D9D-8FDF-CD64-F7D0760D1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658" y="1052736"/>
            <a:ext cx="3586314" cy="210909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0741303-2537-2C44-F58C-2981298FF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5419" y="3501009"/>
            <a:ext cx="2347258" cy="220585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930D00C-29D8-2C4B-D219-449733795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4658" y="3909213"/>
            <a:ext cx="3607204" cy="130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8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Spiegel AI Widgets &amp; </a:t>
            </a:r>
            <a:r>
              <a:rPr lang="en-US" dirty="0" err="1"/>
              <a:t>Schnittstelle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Marcel Wagner – 03.07.2024</a:t>
            </a:r>
          </a:p>
          <a:p>
            <a:r>
              <a:rPr lang="en-US" dirty="0" err="1"/>
              <a:t>Datenverarbeitung</a:t>
            </a:r>
            <a:r>
              <a:rPr lang="en-US" dirty="0"/>
              <a:t> in der </a:t>
            </a:r>
            <a:r>
              <a:rPr lang="en-US" dirty="0" err="1"/>
              <a:t>Technik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1_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3.xml><?xml version="1.0" encoding="utf-8"?>
<a:theme xmlns:a="http://schemas.openxmlformats.org/drawingml/2006/main" name="2_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4.xml><?xml version="1.0" encoding="utf-8"?>
<a:theme xmlns:a="http://schemas.openxmlformats.org/drawingml/2006/main" name="3_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618</Words>
  <Application>Microsoft Office PowerPoint</Application>
  <PresentationFormat>Widescreen</PresentationFormat>
  <Paragraphs>170</Paragraphs>
  <Slides>26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Consolas</vt:lpstr>
      <vt:lpstr>Tech 16x9</vt:lpstr>
      <vt:lpstr>1_Tech 16x9</vt:lpstr>
      <vt:lpstr>2_Tech 16x9</vt:lpstr>
      <vt:lpstr>3_Tech 16x9</vt:lpstr>
      <vt:lpstr>Spiegel AI Rahmen &amp; Hardware</vt:lpstr>
      <vt:lpstr>Hardware</vt:lpstr>
      <vt:lpstr>Rahmen</vt:lpstr>
      <vt:lpstr>Hardware Aufbau</vt:lpstr>
      <vt:lpstr>Referenzen</vt:lpstr>
      <vt:lpstr>Spiegel AI Display Setup / Aufteilung &amp; Widgets</vt:lpstr>
      <vt:lpstr>Display Aufteilung</vt:lpstr>
      <vt:lpstr>Widgets</vt:lpstr>
      <vt:lpstr>Spiegel AI Widgets &amp; Schnittstelle</vt:lpstr>
      <vt:lpstr>Widgets</vt:lpstr>
      <vt:lpstr>Widget Änderungen</vt:lpstr>
      <vt:lpstr>Widget Änderungen</vt:lpstr>
      <vt:lpstr>Spiegel AI Remote App &amp; Schnittstelle</vt:lpstr>
      <vt:lpstr>Die Flutter™ SDK</vt:lpstr>
      <vt:lpstr>Remote &amp; Widgets</vt:lpstr>
      <vt:lpstr>Profile</vt:lpstr>
      <vt:lpstr>Schnittstelle</vt:lpstr>
      <vt:lpstr>Referenzen</vt:lpstr>
      <vt:lpstr>Spiegel AI facial recognition&amp; Schnittstelle</vt:lpstr>
      <vt:lpstr>Projektziel</vt:lpstr>
      <vt:lpstr>Grundlagen der Gesichtserkennung</vt:lpstr>
      <vt:lpstr>HAAR-Cascades</vt:lpstr>
      <vt:lpstr>dlib</vt:lpstr>
      <vt:lpstr>Performance Troubleshooting</vt:lpstr>
      <vt:lpstr>Feature Extraction &amp; Matching</vt:lpstr>
      <vt:lpstr>Profile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Spiegel AI Rahmen &amp; Hardware</dc:title>
  <dc:creator>NightPic</dc:creator>
  <cp:lastModifiedBy>NightPic</cp:lastModifiedBy>
  <cp:revision>3</cp:revision>
  <dcterms:created xsi:type="dcterms:W3CDTF">2024-07-02T16:18:34Z</dcterms:created>
  <dcterms:modified xsi:type="dcterms:W3CDTF">2024-07-02T16:36:58Z</dcterms:modified>
</cp:coreProperties>
</file>